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ooper BT Bold" panose="020B0604020202020204" charset="0"/>
      <p:regular r:id="rId11"/>
    </p:embeddedFont>
    <p:embeddedFont>
      <p:font typeface="NSimSun" panose="02010609030101010101" pitchFamily="49" charset="-122"/>
      <p:regular r:id="rId12"/>
    </p:embeddedFont>
    <p:embeddedFont>
      <p:font typeface="Playfair Display" panose="00000500000000000000" pitchFamily="2" charset="0"/>
      <p:regular r:id="rId13"/>
    </p:embeddedFont>
    <p:embeddedFont>
      <p:font typeface="Playfair Display Bold" panose="00000800000000000000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319174" y="-2413987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985603" y="209550"/>
            <a:ext cx="1866900" cy="1638300"/>
          </a:xfrm>
          <a:custGeom>
            <a:avLst/>
            <a:gdLst/>
            <a:ahLst/>
            <a:cxnLst/>
            <a:rect l="l" t="t" r="r" b="b"/>
            <a:pathLst>
              <a:path w="1866900" h="1638300">
                <a:moveTo>
                  <a:pt x="0" y="0"/>
                </a:moveTo>
                <a:lnTo>
                  <a:pt x="1866900" y="0"/>
                </a:lnTo>
                <a:lnTo>
                  <a:pt x="1866900" y="1638300"/>
                </a:lnTo>
                <a:lnTo>
                  <a:pt x="0" y="163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-3389" r="-3753" b="-1744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017196" y="202406"/>
            <a:ext cx="4257656" cy="1724025"/>
          </a:xfrm>
          <a:custGeom>
            <a:avLst/>
            <a:gdLst/>
            <a:ahLst/>
            <a:cxnLst/>
            <a:rect l="l" t="t" r="r" b="b"/>
            <a:pathLst>
              <a:path w="4257656" h="1724025">
                <a:moveTo>
                  <a:pt x="0" y="0"/>
                </a:moveTo>
                <a:lnTo>
                  <a:pt x="4257656" y="0"/>
                </a:lnTo>
                <a:lnTo>
                  <a:pt x="4257656" y="1724025"/>
                </a:lnTo>
                <a:lnTo>
                  <a:pt x="0" y="17240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24159" b="-125012"/>
            </a:stretch>
          </a:blip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 rot="-10799040">
            <a:off x="2910326" y="2779071"/>
            <a:ext cx="11573208" cy="6477619"/>
            <a:chOff x="0" y="0"/>
            <a:chExt cx="15430945" cy="863682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31008" cy="8636762"/>
            </a:xfrm>
            <a:custGeom>
              <a:avLst/>
              <a:gdLst/>
              <a:ahLst/>
              <a:cxnLst/>
              <a:rect l="l" t="t" r="r" b="b"/>
              <a:pathLst>
                <a:path w="15431008" h="8636762">
                  <a:moveTo>
                    <a:pt x="15430500" y="8636762"/>
                  </a:moveTo>
                  <a:lnTo>
                    <a:pt x="15431008" y="762"/>
                  </a:lnTo>
                  <a:lnTo>
                    <a:pt x="655955" y="0"/>
                  </a:lnTo>
                  <a:lnTo>
                    <a:pt x="508" y="0"/>
                  </a:lnTo>
                  <a:lnTo>
                    <a:pt x="0" y="8636000"/>
                  </a:lnTo>
                  <a:lnTo>
                    <a:pt x="15430500" y="8636762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>
            <a:off x="6953221" y="0"/>
            <a:ext cx="4086206" cy="4110933"/>
          </a:xfrm>
          <a:custGeom>
            <a:avLst/>
            <a:gdLst/>
            <a:ahLst/>
            <a:cxnLst/>
            <a:rect l="l" t="t" r="r" b="b"/>
            <a:pathLst>
              <a:path w="4086206" h="4110933">
                <a:moveTo>
                  <a:pt x="0" y="0"/>
                </a:moveTo>
                <a:lnTo>
                  <a:pt x="4086206" y="0"/>
                </a:lnTo>
                <a:lnTo>
                  <a:pt x="4086206" y="4110933"/>
                </a:lnTo>
                <a:lnTo>
                  <a:pt x="0" y="41109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661" t="-6581" r="-3564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141976" y="3264408"/>
            <a:ext cx="8004048" cy="3749040"/>
          </a:xfrm>
          <a:custGeom>
            <a:avLst/>
            <a:gdLst/>
            <a:ahLst/>
            <a:cxnLst/>
            <a:rect l="l" t="t" r="r" b="b"/>
            <a:pathLst>
              <a:path w="8004048" h="3749040">
                <a:moveTo>
                  <a:pt x="0" y="0"/>
                </a:moveTo>
                <a:lnTo>
                  <a:pt x="8004048" y="0"/>
                </a:lnTo>
                <a:lnTo>
                  <a:pt x="8004048" y="3749040"/>
                </a:lnTo>
                <a:lnTo>
                  <a:pt x="0" y="374904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143000" y="7081056"/>
            <a:ext cx="16535399" cy="1745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36"/>
              </a:lnSpc>
            </a:pPr>
            <a:r>
              <a:rPr lang="en-US" sz="5097" b="1" dirty="0">
                <a:solidFill>
                  <a:srgbClr val="D9D9D9"/>
                </a:solidFill>
                <a:latin typeface="Cooper BT Bold"/>
                <a:ea typeface="Cooper BT Bold"/>
                <a:cs typeface="Cooper BT Bold"/>
                <a:sym typeface="Cooper BT Bold"/>
              </a:rPr>
              <a:t>Team Name : </a:t>
            </a:r>
            <a:r>
              <a:rPr lang="en-US" sz="5097" b="1" dirty="0" err="1">
                <a:solidFill>
                  <a:srgbClr val="D9D9D9"/>
                </a:solidFill>
                <a:latin typeface="Cooper BT Bold"/>
                <a:ea typeface="Cooper BT Bold"/>
                <a:cs typeface="Cooper BT Bold"/>
                <a:sym typeface="Cooper BT Bold"/>
              </a:rPr>
              <a:t>ErrorVerse</a:t>
            </a:r>
            <a:endParaRPr lang="en-US" sz="5097" b="1" dirty="0">
              <a:solidFill>
                <a:srgbClr val="D9D9D9"/>
              </a:solidFill>
              <a:latin typeface="Cooper BT Bold"/>
              <a:ea typeface="Cooper BT Bold"/>
              <a:cs typeface="Cooper BT Bold"/>
              <a:sym typeface="Cooper BT Bold"/>
            </a:endParaRPr>
          </a:p>
          <a:p>
            <a:pPr algn="ctr">
              <a:lnSpc>
                <a:spcPts val="7136"/>
              </a:lnSpc>
            </a:pPr>
            <a:r>
              <a:rPr lang="en-US" sz="5097" b="1" dirty="0">
                <a:solidFill>
                  <a:srgbClr val="D9D9D9"/>
                </a:solidFill>
                <a:latin typeface="Cooper BT Bold"/>
                <a:ea typeface="Cooper BT Bold"/>
                <a:cs typeface="Cooper BT Bold"/>
                <a:sym typeface="Cooper BT Bold"/>
              </a:rPr>
              <a:t>Domain : Healthcare Technology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552556" y="-4684986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567304" y="-4666551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-10798980">
            <a:off x="4263323" y="2410216"/>
            <a:ext cx="9763316" cy="5467721"/>
            <a:chOff x="0" y="0"/>
            <a:chExt cx="13017754" cy="72902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017754" cy="7290308"/>
            </a:xfrm>
            <a:custGeom>
              <a:avLst/>
              <a:gdLst/>
              <a:ahLst/>
              <a:cxnLst/>
              <a:rect l="l" t="t" r="r" b="b"/>
              <a:pathLst>
                <a:path w="13017754" h="7290308">
                  <a:moveTo>
                    <a:pt x="13017500" y="7290308"/>
                  </a:moveTo>
                  <a:lnTo>
                    <a:pt x="13017500" y="6851142"/>
                  </a:lnTo>
                  <a:lnTo>
                    <a:pt x="13017754" y="508"/>
                  </a:lnTo>
                  <a:lnTo>
                    <a:pt x="6771767" y="254"/>
                  </a:lnTo>
                  <a:lnTo>
                    <a:pt x="254" y="0"/>
                  </a:lnTo>
                  <a:lnTo>
                    <a:pt x="0" y="7289800"/>
                  </a:lnTo>
                  <a:lnTo>
                    <a:pt x="13017500" y="7290308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29681" y="2781935"/>
            <a:ext cx="16230600" cy="3980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Modern lifestyles are increasingly sedentary, leading to an alarming rise in lifestyle-related diseases such as diabetes, obesity, and stress-induced disorders.</a:t>
            </a:r>
          </a:p>
          <a:p>
            <a:pPr algn="just">
              <a:lnSpc>
                <a:spcPts val="5319"/>
              </a:lnSpc>
            </a:pPr>
            <a:endParaRPr lang="en-US" sz="3799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just">
              <a:lnSpc>
                <a:spcPts val="5319"/>
              </a:lnSpc>
            </a:pPr>
            <a:r>
              <a:rPr lang="en-US" sz="3799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People often ignore early symptoms and don’t have access to personalized preventive tools, resulting in late diagnosis and chronic health issues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14342" y="365125"/>
            <a:ext cx="7859316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Problem Statement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552556" y="-4684986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559930" y="-4324350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-10798980">
            <a:off x="4263323" y="2410216"/>
            <a:ext cx="9763316" cy="5467721"/>
            <a:chOff x="0" y="0"/>
            <a:chExt cx="13017754" cy="72902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017754" cy="7290308"/>
            </a:xfrm>
            <a:custGeom>
              <a:avLst/>
              <a:gdLst/>
              <a:ahLst/>
              <a:cxnLst/>
              <a:rect l="l" t="t" r="r" b="b"/>
              <a:pathLst>
                <a:path w="13017754" h="7290308">
                  <a:moveTo>
                    <a:pt x="13017500" y="7290308"/>
                  </a:moveTo>
                  <a:lnTo>
                    <a:pt x="13017500" y="6851142"/>
                  </a:lnTo>
                  <a:lnTo>
                    <a:pt x="13017754" y="508"/>
                  </a:lnTo>
                  <a:lnTo>
                    <a:pt x="6771767" y="254"/>
                  </a:lnTo>
                  <a:lnTo>
                    <a:pt x="254" y="0"/>
                  </a:lnTo>
                  <a:lnTo>
                    <a:pt x="0" y="7289800"/>
                  </a:lnTo>
                  <a:lnTo>
                    <a:pt x="13017500" y="7290308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116270" y="1939004"/>
            <a:ext cx="16055460" cy="14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8"/>
              </a:lnSpc>
              <a:spcBef>
                <a:spcPct val="0"/>
              </a:spcBef>
            </a:pPr>
            <a:r>
              <a:rPr lang="en-US" sz="4320" b="1" dirty="0" err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LifeLens</a:t>
            </a:r>
            <a:r>
              <a:rPr lang="en-US" sz="4320" b="1" dirty="0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</a:t>
            </a:r>
          </a:p>
          <a:p>
            <a:pPr algn="ctr">
              <a:lnSpc>
                <a:spcPts val="6048"/>
              </a:lnSpc>
              <a:spcBef>
                <a:spcPct val="0"/>
              </a:spcBef>
            </a:pPr>
            <a:r>
              <a:rPr lang="en-US" sz="4320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- AI </a:t>
            </a:r>
            <a:r>
              <a:rPr lang="en-US" sz="432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Powered Lifestyle </a:t>
            </a:r>
            <a:r>
              <a:rPr lang="en-US" sz="4320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Improvemt</a:t>
            </a:r>
            <a:r>
              <a:rPr lang="en-US" sz="432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and Risk Analysis App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67962" y="3440895"/>
            <a:ext cx="16091338" cy="5377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  <a:spcBef>
                <a:spcPct val="0"/>
              </a:spcBef>
            </a:pPr>
            <a:endParaRPr lang="en-US" sz="3800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sz="3800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LifeLens</a:t>
            </a: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is a smart web application that evaluates user lifestyle patterns and predicts potential health risks.</a:t>
            </a:r>
          </a:p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By using structured surveys and AI-based analysis, it generates personalized lifestyle improvement suggestions, promoting preventive healthcare with minimal effort.</a:t>
            </a:r>
          </a:p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It empowers individuals to self-assess and adapt their habits using knowledge-driven insights</a:t>
            </a:r>
            <a:r>
              <a:rPr lang="en-US" sz="3800" b="1" dirty="0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00200" y="365125"/>
            <a:ext cx="15240000" cy="11453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1" dirty="0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Proposed Solution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552556" y="-4684986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552556" y="-4561161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/>
          <p:nvPr/>
        </p:nvGrpSpPr>
        <p:grpSpPr>
          <a:xfrm>
            <a:off x="13159499" y="1610180"/>
            <a:ext cx="3393637" cy="994555"/>
            <a:chOff x="0" y="0"/>
            <a:chExt cx="893797" cy="2619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93797" cy="261940"/>
            </a:xfrm>
            <a:custGeom>
              <a:avLst/>
              <a:gdLst/>
              <a:ahLst/>
              <a:cxnLst/>
              <a:rect l="l" t="t" r="r" b="b"/>
              <a:pathLst>
                <a:path w="893797" h="261940">
                  <a:moveTo>
                    <a:pt x="0" y="0"/>
                  </a:moveTo>
                  <a:lnTo>
                    <a:pt x="893797" y="0"/>
                  </a:lnTo>
                  <a:lnTo>
                    <a:pt x="893797" y="261940"/>
                  </a:lnTo>
                  <a:lnTo>
                    <a:pt x="0" y="26194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93797" cy="3000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3159499" y="3355258"/>
            <a:ext cx="3393637" cy="994555"/>
            <a:chOff x="0" y="0"/>
            <a:chExt cx="893797" cy="26194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93797" cy="261940"/>
            </a:xfrm>
            <a:custGeom>
              <a:avLst/>
              <a:gdLst/>
              <a:ahLst/>
              <a:cxnLst/>
              <a:rect l="l" t="t" r="r" b="b"/>
              <a:pathLst>
                <a:path w="893797" h="261940">
                  <a:moveTo>
                    <a:pt x="0" y="0"/>
                  </a:moveTo>
                  <a:lnTo>
                    <a:pt x="893797" y="0"/>
                  </a:lnTo>
                  <a:lnTo>
                    <a:pt x="893797" y="261940"/>
                  </a:lnTo>
                  <a:lnTo>
                    <a:pt x="0" y="26194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93797" cy="3000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159499" y="5062713"/>
            <a:ext cx="3393637" cy="994555"/>
            <a:chOff x="0" y="0"/>
            <a:chExt cx="893797" cy="2619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93797" cy="261940"/>
            </a:xfrm>
            <a:custGeom>
              <a:avLst/>
              <a:gdLst/>
              <a:ahLst/>
              <a:cxnLst/>
              <a:rect l="l" t="t" r="r" b="b"/>
              <a:pathLst>
                <a:path w="893797" h="261940">
                  <a:moveTo>
                    <a:pt x="0" y="0"/>
                  </a:moveTo>
                  <a:lnTo>
                    <a:pt x="893797" y="0"/>
                  </a:lnTo>
                  <a:lnTo>
                    <a:pt x="893797" y="261940"/>
                  </a:lnTo>
                  <a:lnTo>
                    <a:pt x="0" y="261940"/>
                  </a:lnTo>
                  <a:close/>
                </a:path>
              </a:pathLst>
            </a:custGeom>
            <a:solidFill>
              <a:srgbClr val="DE0F3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93797" cy="3000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76464" y="1610180"/>
            <a:ext cx="3422452" cy="4486663"/>
            <a:chOff x="0" y="0"/>
            <a:chExt cx="4563269" cy="5982216"/>
          </a:xfrm>
        </p:grpSpPr>
        <p:grpSp>
          <p:nvGrpSpPr>
            <p:cNvPr id="14" name="Group 14"/>
            <p:cNvGrpSpPr/>
            <p:nvPr/>
          </p:nvGrpSpPr>
          <p:grpSpPr>
            <a:xfrm>
              <a:off x="19210" y="0"/>
              <a:ext cx="4524849" cy="1326073"/>
              <a:chOff x="0" y="0"/>
              <a:chExt cx="893797" cy="26194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93797" cy="261940"/>
              </a:xfrm>
              <a:custGeom>
                <a:avLst/>
                <a:gdLst/>
                <a:ahLst/>
                <a:cxnLst/>
                <a:rect l="l" t="t" r="r" b="b"/>
                <a:pathLst>
                  <a:path w="893797" h="261940">
                    <a:moveTo>
                      <a:pt x="0" y="0"/>
                    </a:moveTo>
                    <a:lnTo>
                      <a:pt x="893797" y="0"/>
                    </a:lnTo>
                    <a:lnTo>
                      <a:pt x="893797" y="261940"/>
                    </a:lnTo>
                    <a:lnTo>
                      <a:pt x="0" y="261940"/>
                    </a:lnTo>
                    <a:close/>
                  </a:path>
                </a:pathLst>
              </a:custGeom>
              <a:solidFill>
                <a:srgbClr val="6E9277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38100"/>
                <a:ext cx="893797" cy="3000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19210" y="2326770"/>
              <a:ext cx="4524849" cy="1326073"/>
              <a:chOff x="0" y="0"/>
              <a:chExt cx="893797" cy="26194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93797" cy="261940"/>
              </a:xfrm>
              <a:custGeom>
                <a:avLst/>
                <a:gdLst/>
                <a:ahLst/>
                <a:cxnLst/>
                <a:rect l="l" t="t" r="r" b="b"/>
                <a:pathLst>
                  <a:path w="893797" h="261940">
                    <a:moveTo>
                      <a:pt x="0" y="0"/>
                    </a:moveTo>
                    <a:lnTo>
                      <a:pt x="893797" y="0"/>
                    </a:lnTo>
                    <a:lnTo>
                      <a:pt x="893797" y="261940"/>
                    </a:lnTo>
                    <a:lnTo>
                      <a:pt x="0" y="26194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38100"/>
                <a:ext cx="893797" cy="3000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19210" y="4656143"/>
              <a:ext cx="4524849" cy="1326073"/>
              <a:chOff x="0" y="0"/>
              <a:chExt cx="893797" cy="26194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93797" cy="261940"/>
              </a:xfrm>
              <a:custGeom>
                <a:avLst/>
                <a:gdLst/>
                <a:ahLst/>
                <a:cxnLst/>
                <a:rect l="l" t="t" r="r" b="b"/>
                <a:pathLst>
                  <a:path w="893797" h="261940">
                    <a:moveTo>
                      <a:pt x="0" y="0"/>
                    </a:moveTo>
                    <a:lnTo>
                      <a:pt x="893797" y="0"/>
                    </a:lnTo>
                    <a:lnTo>
                      <a:pt x="893797" y="261940"/>
                    </a:lnTo>
                    <a:lnTo>
                      <a:pt x="0" y="26194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893797" cy="3000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178832" y="10870"/>
              <a:ext cx="4205605" cy="1121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User Login via Google 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OAuth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2411141"/>
              <a:ext cx="4563269" cy="114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FFFFFF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Secure Servlet Validates Auth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238045" y="4877945"/>
              <a:ext cx="4146391" cy="5376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dirty="0">
                  <a:solidFill>
                    <a:srgbClr val="FFFFFF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Survey Selection Page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62320" y="7089206"/>
            <a:ext cx="3050739" cy="2547123"/>
            <a:chOff x="262445" y="598189"/>
            <a:chExt cx="4067651" cy="3396163"/>
          </a:xfrm>
        </p:grpSpPr>
        <p:grpSp>
          <p:nvGrpSpPr>
            <p:cNvPr id="27" name="Group 27"/>
            <p:cNvGrpSpPr/>
            <p:nvPr/>
          </p:nvGrpSpPr>
          <p:grpSpPr>
            <a:xfrm rot="2700000">
              <a:off x="598190" y="746935"/>
              <a:ext cx="3396163" cy="3098672"/>
              <a:chOff x="0" y="0"/>
              <a:chExt cx="670847" cy="612083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670847" cy="612083"/>
              </a:xfrm>
              <a:custGeom>
                <a:avLst/>
                <a:gdLst/>
                <a:ahLst/>
                <a:cxnLst/>
                <a:rect l="l" t="t" r="r" b="b"/>
                <a:pathLst>
                  <a:path w="670847" h="612083">
                    <a:moveTo>
                      <a:pt x="0" y="0"/>
                    </a:moveTo>
                    <a:lnTo>
                      <a:pt x="670847" y="0"/>
                    </a:lnTo>
                    <a:lnTo>
                      <a:pt x="670847" y="612083"/>
                    </a:lnTo>
                    <a:lnTo>
                      <a:pt x="0" y="612083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38100"/>
                <a:ext cx="670847" cy="65018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262445" y="2053050"/>
              <a:ext cx="4067651" cy="545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</a:pPr>
              <a:endParaRPr lang="en-US" sz="2499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6975185" y="8594505"/>
            <a:ext cx="3393637" cy="994555"/>
            <a:chOff x="0" y="0"/>
            <a:chExt cx="4524849" cy="1326073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4524849" cy="1326073"/>
              <a:chOff x="0" y="0"/>
              <a:chExt cx="893797" cy="261940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893797" cy="261940"/>
              </a:xfrm>
              <a:custGeom>
                <a:avLst/>
                <a:gdLst/>
                <a:ahLst/>
                <a:cxnLst/>
                <a:rect l="l" t="t" r="r" b="b"/>
                <a:pathLst>
                  <a:path w="893797" h="261940">
                    <a:moveTo>
                      <a:pt x="0" y="0"/>
                    </a:moveTo>
                    <a:lnTo>
                      <a:pt x="893797" y="0"/>
                    </a:lnTo>
                    <a:lnTo>
                      <a:pt x="893797" y="261940"/>
                    </a:lnTo>
                    <a:lnTo>
                      <a:pt x="0" y="26194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38100"/>
                <a:ext cx="893797" cy="3000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182879" y="347427"/>
              <a:ext cx="4159090" cy="545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6975185" y="7000243"/>
            <a:ext cx="3393637" cy="994555"/>
            <a:chOff x="0" y="0"/>
            <a:chExt cx="4524849" cy="1326073"/>
          </a:xfrm>
        </p:grpSpPr>
        <p:grpSp>
          <p:nvGrpSpPr>
            <p:cNvPr id="37" name="Group 37"/>
            <p:cNvGrpSpPr/>
            <p:nvPr/>
          </p:nvGrpSpPr>
          <p:grpSpPr>
            <a:xfrm>
              <a:off x="0" y="0"/>
              <a:ext cx="4524849" cy="1326073"/>
              <a:chOff x="0" y="0"/>
              <a:chExt cx="893797" cy="26194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93797" cy="261940"/>
              </a:xfrm>
              <a:custGeom>
                <a:avLst/>
                <a:gdLst/>
                <a:ahLst/>
                <a:cxnLst/>
                <a:rect l="l" t="t" r="r" b="b"/>
                <a:pathLst>
                  <a:path w="893797" h="261940">
                    <a:moveTo>
                      <a:pt x="0" y="0"/>
                    </a:moveTo>
                    <a:lnTo>
                      <a:pt x="893797" y="0"/>
                    </a:lnTo>
                    <a:lnTo>
                      <a:pt x="893797" y="261940"/>
                    </a:lnTo>
                    <a:lnTo>
                      <a:pt x="0" y="26194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-38100"/>
                <a:ext cx="893797" cy="3000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0" name="TextBox 40"/>
            <p:cNvSpPr txBox="1"/>
            <p:nvPr/>
          </p:nvSpPr>
          <p:spPr>
            <a:xfrm>
              <a:off x="68817" y="315161"/>
              <a:ext cx="4387214" cy="545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endParaRPr lang="en-US" sz="2499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6975185" y="1618333"/>
            <a:ext cx="3393637" cy="4438936"/>
            <a:chOff x="0" y="-38100"/>
            <a:chExt cx="4524849" cy="5918580"/>
          </a:xfrm>
        </p:grpSpPr>
        <p:grpSp>
          <p:nvGrpSpPr>
            <p:cNvPr id="42" name="Group 42"/>
            <p:cNvGrpSpPr/>
            <p:nvPr/>
          </p:nvGrpSpPr>
          <p:grpSpPr>
            <a:xfrm>
              <a:off x="0" y="4554407"/>
              <a:ext cx="4524849" cy="1326073"/>
              <a:chOff x="0" y="0"/>
              <a:chExt cx="893797" cy="261940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893797" cy="261940"/>
              </a:xfrm>
              <a:custGeom>
                <a:avLst/>
                <a:gdLst/>
                <a:ahLst/>
                <a:cxnLst/>
                <a:rect l="l" t="t" r="r" b="b"/>
                <a:pathLst>
                  <a:path w="893797" h="261940">
                    <a:moveTo>
                      <a:pt x="0" y="0"/>
                    </a:moveTo>
                    <a:lnTo>
                      <a:pt x="893797" y="0"/>
                    </a:lnTo>
                    <a:lnTo>
                      <a:pt x="893797" y="261940"/>
                    </a:lnTo>
                    <a:lnTo>
                      <a:pt x="0" y="26194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-38100"/>
                <a:ext cx="893797" cy="3000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5" name="Group 45"/>
            <p:cNvGrpSpPr/>
            <p:nvPr/>
          </p:nvGrpSpPr>
          <p:grpSpPr>
            <a:xfrm>
              <a:off x="0" y="2278573"/>
              <a:ext cx="4524849" cy="1326073"/>
              <a:chOff x="0" y="0"/>
              <a:chExt cx="893797" cy="26194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893797" cy="261940"/>
              </a:xfrm>
              <a:custGeom>
                <a:avLst/>
                <a:gdLst/>
                <a:ahLst/>
                <a:cxnLst/>
                <a:rect l="l" t="t" r="r" b="b"/>
                <a:pathLst>
                  <a:path w="893797" h="261940">
                    <a:moveTo>
                      <a:pt x="0" y="0"/>
                    </a:moveTo>
                    <a:lnTo>
                      <a:pt x="893797" y="0"/>
                    </a:lnTo>
                    <a:lnTo>
                      <a:pt x="893797" y="261940"/>
                    </a:lnTo>
                    <a:lnTo>
                      <a:pt x="0" y="26194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0" y="-38100"/>
                <a:ext cx="893797" cy="3000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48" name="Group 48"/>
            <p:cNvGrpSpPr/>
            <p:nvPr/>
          </p:nvGrpSpPr>
          <p:grpSpPr>
            <a:xfrm>
              <a:off x="0" y="0"/>
              <a:ext cx="4524849" cy="1326073"/>
              <a:chOff x="0" y="0"/>
              <a:chExt cx="893797" cy="261940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93797" cy="261940"/>
              </a:xfrm>
              <a:custGeom>
                <a:avLst/>
                <a:gdLst/>
                <a:ahLst/>
                <a:cxnLst/>
                <a:rect l="l" t="t" r="r" b="b"/>
                <a:pathLst>
                  <a:path w="893797" h="261940">
                    <a:moveTo>
                      <a:pt x="0" y="0"/>
                    </a:moveTo>
                    <a:lnTo>
                      <a:pt x="893797" y="0"/>
                    </a:lnTo>
                    <a:lnTo>
                      <a:pt x="893797" y="261940"/>
                    </a:lnTo>
                    <a:lnTo>
                      <a:pt x="0" y="26194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0" y="-38100"/>
                <a:ext cx="893797" cy="3000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51" name="TextBox 51"/>
            <p:cNvSpPr txBox="1"/>
            <p:nvPr/>
          </p:nvSpPr>
          <p:spPr>
            <a:xfrm>
              <a:off x="257333" y="4758646"/>
              <a:ext cx="4010184" cy="1121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Submit Data to Flask 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API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836453" y="2335788"/>
              <a:ext cx="2871152" cy="1121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Flask API Calls 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FFFFF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OpenAI GPT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241061" y="-38100"/>
              <a:ext cx="4214970" cy="545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</a:pPr>
              <a:endParaRPr lang="en-US" sz="2499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sp>
        <p:nvSpPr>
          <p:cNvPr id="54" name="AutoShape 54"/>
          <p:cNvSpPr/>
          <p:nvPr/>
        </p:nvSpPr>
        <p:spPr>
          <a:xfrm>
            <a:off x="2436282" y="4293703"/>
            <a:ext cx="0" cy="81352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55" name="AutoShape 55"/>
          <p:cNvSpPr/>
          <p:nvPr/>
        </p:nvSpPr>
        <p:spPr>
          <a:xfrm>
            <a:off x="2449594" y="6096842"/>
            <a:ext cx="0" cy="59073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56" name="AutoShape 56"/>
          <p:cNvSpPr/>
          <p:nvPr/>
        </p:nvSpPr>
        <p:spPr>
          <a:xfrm flipH="1">
            <a:off x="2417232" y="2641943"/>
            <a:ext cx="19050" cy="71822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57" name="AutoShape 57"/>
          <p:cNvSpPr/>
          <p:nvPr/>
        </p:nvSpPr>
        <p:spPr>
          <a:xfrm>
            <a:off x="8652953" y="2536754"/>
            <a:ext cx="0" cy="81352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triangle" w="lg" len="med"/>
            <a:tailEnd type="none" w="sm" len="sm"/>
          </a:ln>
        </p:spPr>
      </p:sp>
      <p:sp>
        <p:nvSpPr>
          <p:cNvPr id="58" name="AutoShape 58"/>
          <p:cNvSpPr/>
          <p:nvPr/>
        </p:nvSpPr>
        <p:spPr>
          <a:xfrm>
            <a:off x="8633903" y="4293703"/>
            <a:ext cx="0" cy="81352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triangle" w="lg" len="med"/>
            <a:tailEnd type="none" w="sm" len="sm"/>
          </a:ln>
        </p:spPr>
      </p:sp>
      <p:sp>
        <p:nvSpPr>
          <p:cNvPr id="59" name="AutoShape 59"/>
          <p:cNvSpPr/>
          <p:nvPr/>
        </p:nvSpPr>
        <p:spPr>
          <a:xfrm flipH="1">
            <a:off x="14875360" y="2594295"/>
            <a:ext cx="19050" cy="71822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0" name="AutoShape 60"/>
          <p:cNvSpPr/>
          <p:nvPr/>
        </p:nvSpPr>
        <p:spPr>
          <a:xfrm flipH="1">
            <a:off x="14928742" y="4294208"/>
            <a:ext cx="19050" cy="71822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1" name="TextBox 61"/>
          <p:cNvSpPr txBox="1"/>
          <p:nvPr/>
        </p:nvSpPr>
        <p:spPr>
          <a:xfrm>
            <a:off x="13129881" y="1608808"/>
            <a:ext cx="3429119" cy="85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Structured Response to 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JSP Page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3944267" y="3409011"/>
            <a:ext cx="2045137" cy="85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User Views AI 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Suggestions</a:t>
            </a:r>
          </a:p>
        </p:txBody>
      </p:sp>
      <p:sp>
        <p:nvSpPr>
          <p:cNvPr id="63" name="TextBox 63"/>
          <p:cNvSpPr txBox="1"/>
          <p:nvPr/>
        </p:nvSpPr>
        <p:spPr>
          <a:xfrm>
            <a:off x="13501773" y="5106714"/>
            <a:ext cx="2571036" cy="850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 Sensitive Data 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Stored</a:t>
            </a:r>
          </a:p>
        </p:txBody>
      </p:sp>
      <p:sp>
        <p:nvSpPr>
          <p:cNvPr id="64" name="AutoShape 64"/>
          <p:cNvSpPr/>
          <p:nvPr/>
        </p:nvSpPr>
        <p:spPr>
          <a:xfrm>
            <a:off x="3090205" y="7222862"/>
            <a:ext cx="388498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5" name="AutoShape 65"/>
          <p:cNvSpPr/>
          <p:nvPr/>
        </p:nvSpPr>
        <p:spPr>
          <a:xfrm flipV="1">
            <a:off x="3304495" y="9239250"/>
            <a:ext cx="367069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66" name="TextBox 66"/>
          <p:cNvSpPr txBox="1"/>
          <p:nvPr/>
        </p:nvSpPr>
        <p:spPr>
          <a:xfrm>
            <a:off x="3090205" y="9239250"/>
            <a:ext cx="3109794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Lifestyle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3304495" y="6774818"/>
            <a:ext cx="3109794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Symptom</a:t>
            </a:r>
          </a:p>
        </p:txBody>
      </p:sp>
      <p:sp>
        <p:nvSpPr>
          <p:cNvPr id="68" name="AutoShape 68"/>
          <p:cNvSpPr/>
          <p:nvPr/>
        </p:nvSpPr>
        <p:spPr>
          <a:xfrm>
            <a:off x="8614853" y="6233801"/>
            <a:ext cx="0" cy="81352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triangle" w="lg" len="med"/>
            <a:tailEnd type="none" w="sm" len="sm"/>
          </a:ln>
        </p:spPr>
      </p:sp>
      <p:sp>
        <p:nvSpPr>
          <p:cNvPr id="69" name="AutoShape 69"/>
          <p:cNvSpPr/>
          <p:nvPr/>
        </p:nvSpPr>
        <p:spPr>
          <a:xfrm>
            <a:off x="10368822" y="9091782"/>
            <a:ext cx="154547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0" name="AutoShape 70"/>
          <p:cNvSpPr/>
          <p:nvPr/>
        </p:nvSpPr>
        <p:spPr>
          <a:xfrm flipH="1">
            <a:off x="11895248" y="5551214"/>
            <a:ext cx="19050" cy="3540568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1" name="AutoShape 71"/>
          <p:cNvSpPr/>
          <p:nvPr/>
        </p:nvSpPr>
        <p:spPr>
          <a:xfrm>
            <a:off x="10387753" y="5579040"/>
            <a:ext cx="152654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triangle" w="lg" len="med"/>
            <a:tailEnd type="none" w="sm" len="sm"/>
          </a:ln>
        </p:spPr>
      </p:sp>
      <p:sp>
        <p:nvSpPr>
          <p:cNvPr id="72" name="TextBox 72"/>
          <p:cNvSpPr txBox="1"/>
          <p:nvPr/>
        </p:nvSpPr>
        <p:spPr>
          <a:xfrm>
            <a:off x="6601922" y="365125"/>
            <a:ext cx="5084156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Flowchart </a:t>
            </a:r>
          </a:p>
        </p:txBody>
      </p:sp>
      <p:sp>
        <p:nvSpPr>
          <p:cNvPr id="73" name="AutoShape 73"/>
          <p:cNvSpPr/>
          <p:nvPr/>
        </p:nvSpPr>
        <p:spPr>
          <a:xfrm>
            <a:off x="10387753" y="2034258"/>
            <a:ext cx="254002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1B71C66-5FE0-7D0B-EA58-98042EF6B03A}"/>
              </a:ext>
            </a:extLst>
          </p:cNvPr>
          <p:cNvSpPr txBox="1"/>
          <p:nvPr/>
        </p:nvSpPr>
        <p:spPr>
          <a:xfrm>
            <a:off x="736577" y="7939177"/>
            <a:ext cx="3473318" cy="959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5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Lifestyle or Symptom</a:t>
            </a:r>
          </a:p>
          <a:p>
            <a:pPr algn="ctr">
              <a:lnSpc>
                <a:spcPts val="3499"/>
              </a:lnSpc>
            </a:pPr>
            <a:r>
              <a:rPr lang="en-US" sz="25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Survey?</a:t>
            </a:r>
            <a:endParaRPr lang="en-IN" sz="25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54DAEAD-3DF9-51C2-9735-03AC971BDFC2}"/>
              </a:ext>
            </a:extLst>
          </p:cNvPr>
          <p:cNvSpPr txBox="1"/>
          <p:nvPr/>
        </p:nvSpPr>
        <p:spPr>
          <a:xfrm>
            <a:off x="6994235" y="8649782"/>
            <a:ext cx="3393518" cy="95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5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Fill Lifestyle From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5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JSP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59F06C6-4B70-771C-4C4C-8AB9B69A3BA2}"/>
              </a:ext>
            </a:extLst>
          </p:cNvPr>
          <p:cNvSpPr txBox="1"/>
          <p:nvPr/>
        </p:nvSpPr>
        <p:spPr>
          <a:xfrm>
            <a:off x="6975184" y="7027209"/>
            <a:ext cx="3393638" cy="950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5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Fill Lifestyle From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5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JSP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0AAA3C3-1191-97A5-579B-3193C1801374}"/>
              </a:ext>
            </a:extLst>
          </p:cNvPr>
          <p:cNvSpPr txBox="1"/>
          <p:nvPr/>
        </p:nvSpPr>
        <p:spPr>
          <a:xfrm>
            <a:off x="7112344" y="1628478"/>
            <a:ext cx="3204865" cy="944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3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GPT Generates Health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Insights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552556" y="-4684986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552556" y="-4552950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-10798920">
            <a:off x="4834804" y="2190788"/>
            <a:ext cx="7943955" cy="4448337"/>
            <a:chOff x="0" y="0"/>
            <a:chExt cx="10591940" cy="59311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591927" cy="5931154"/>
            </a:xfrm>
            <a:custGeom>
              <a:avLst/>
              <a:gdLst/>
              <a:ahLst/>
              <a:cxnLst/>
              <a:rect l="l" t="t" r="r" b="b"/>
              <a:pathLst>
                <a:path w="10591927" h="5931154">
                  <a:moveTo>
                    <a:pt x="10591800" y="5931154"/>
                  </a:moveTo>
                  <a:lnTo>
                    <a:pt x="10591927" y="254"/>
                  </a:lnTo>
                  <a:lnTo>
                    <a:pt x="127" y="0"/>
                  </a:lnTo>
                  <a:lnTo>
                    <a:pt x="0" y="5930900"/>
                  </a:lnTo>
                  <a:lnTo>
                    <a:pt x="10591800" y="5931154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898377"/>
            <a:ext cx="16230600" cy="731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21" lvl="1" indent="-410210" algn="l">
              <a:lnSpc>
                <a:spcPts val="5320"/>
              </a:lnSpc>
              <a:buAutoNum type="arabicPeriod"/>
            </a:pPr>
            <a:r>
              <a:rPr lang="en-US" sz="3800" b="1" dirty="0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</a:t>
            </a: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user logs in via Google OAuth using our secure servlet.</a:t>
            </a:r>
          </a:p>
          <a:p>
            <a:pPr marL="820421" lvl="1" indent="-410210" algn="just">
              <a:lnSpc>
                <a:spcPts val="5320"/>
              </a:lnSpc>
              <a:buAutoNum type="arabicPeriod"/>
            </a:pP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Once authenticated, they land on a survey selection page with two options.</a:t>
            </a:r>
          </a:p>
          <a:p>
            <a:pPr marL="820421" lvl="1" indent="-410210" algn="l">
              <a:lnSpc>
                <a:spcPts val="5320"/>
              </a:lnSpc>
              <a:buAutoNum type="arabicPeriod"/>
            </a:pP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Depending on the selected survey, they fill either lifestyle or symptom-related details.</a:t>
            </a:r>
          </a:p>
          <a:p>
            <a:pPr marL="820421" lvl="1" indent="-410210" algn="l">
              <a:lnSpc>
                <a:spcPts val="5320"/>
              </a:lnSpc>
              <a:buAutoNum type="arabicPeriod"/>
            </a:pP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Submitted data is sent from the JSP form to our Python Flask API.</a:t>
            </a:r>
          </a:p>
          <a:p>
            <a:pPr marL="820421" lvl="1" indent="-410210" algn="l">
              <a:lnSpc>
                <a:spcPts val="5320"/>
              </a:lnSpc>
              <a:buAutoNum type="arabicPeriod"/>
            </a:pP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Flask API communicates with OpenAI GPT, sending user input and receiving health suggestions.</a:t>
            </a:r>
          </a:p>
          <a:p>
            <a:pPr marL="820421" lvl="1" indent="-410210" algn="l">
              <a:lnSpc>
                <a:spcPts val="5320"/>
              </a:lnSpc>
              <a:buAutoNum type="arabicPeriod"/>
            </a:pP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AI-generated insights are returned and shown in a structured, user-friendly format on a JSP page.</a:t>
            </a:r>
          </a:p>
          <a:p>
            <a:pPr marL="820421" lvl="1" indent="-410210" algn="l">
              <a:lnSpc>
                <a:spcPts val="5320"/>
              </a:lnSpc>
              <a:buAutoNum type="arabicPeriod"/>
            </a:pPr>
            <a:r>
              <a:rPr lang="en-US" sz="38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All data processing happens dynamically, with no sensitive data stored.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530697" y="365125"/>
            <a:ext cx="11226606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Flowchart Explaination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552556" y="-4684986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567304" y="-4552950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-10798920">
            <a:off x="4834804" y="2190788"/>
            <a:ext cx="7943955" cy="4448337"/>
            <a:chOff x="0" y="0"/>
            <a:chExt cx="10591940" cy="59311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591927" cy="5931154"/>
            </a:xfrm>
            <a:custGeom>
              <a:avLst/>
              <a:gdLst/>
              <a:ahLst/>
              <a:cxnLst/>
              <a:rect l="l" t="t" r="r" b="b"/>
              <a:pathLst>
                <a:path w="10591927" h="5931154">
                  <a:moveTo>
                    <a:pt x="10591800" y="5931154"/>
                  </a:moveTo>
                  <a:lnTo>
                    <a:pt x="10591927" y="254"/>
                  </a:lnTo>
                  <a:lnTo>
                    <a:pt x="127" y="0"/>
                  </a:lnTo>
                  <a:lnTo>
                    <a:pt x="0" y="5930900"/>
                  </a:lnTo>
                  <a:lnTo>
                    <a:pt x="10591800" y="5931154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397889"/>
            <a:ext cx="16230600" cy="9037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Features:</a:t>
            </a:r>
          </a:p>
          <a:p>
            <a:pPr marL="776762" lvl="1" indent="-388381" algn="l">
              <a:lnSpc>
                <a:spcPts val="5036"/>
              </a:lnSpc>
              <a:buFont typeface="Arial"/>
              <a:buChar char="•"/>
            </a:pPr>
            <a:r>
              <a:rPr lang="en-US" sz="3597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Google Login with session-based user personalization</a:t>
            </a:r>
          </a:p>
          <a:p>
            <a:pPr marL="776762" lvl="1" indent="-388381" algn="l">
              <a:lnSpc>
                <a:spcPts val="5036"/>
              </a:lnSpc>
              <a:buFont typeface="Arial"/>
              <a:buChar char="•"/>
            </a:pPr>
            <a:r>
              <a:rPr lang="en-US" sz="3597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Dual-mode surveys: Lifestyle &amp; Symptom-based</a:t>
            </a:r>
          </a:p>
          <a:p>
            <a:pPr marL="776762" lvl="1" indent="-388381" algn="l">
              <a:lnSpc>
                <a:spcPts val="5036"/>
              </a:lnSpc>
              <a:buFont typeface="Arial"/>
              <a:buChar char="•"/>
            </a:pPr>
            <a:r>
              <a:rPr lang="en-US" sz="3597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AI-driven suggestions powered by GPT</a:t>
            </a:r>
          </a:p>
          <a:p>
            <a:pPr marL="776762" lvl="1" indent="-388381" algn="l">
              <a:lnSpc>
                <a:spcPts val="5036"/>
              </a:lnSpc>
              <a:buFont typeface="Arial"/>
              <a:buChar char="•"/>
            </a:pPr>
            <a:r>
              <a:rPr lang="en-US" sz="3597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Secure, dark-mode UI with professional styling</a:t>
            </a:r>
          </a:p>
          <a:p>
            <a:pPr marL="776762" lvl="1" indent="-388381" algn="l">
              <a:lnSpc>
                <a:spcPts val="5036"/>
              </a:lnSpc>
              <a:buFont typeface="Arial"/>
              <a:buChar char="•"/>
            </a:pPr>
            <a:r>
              <a:rPr lang="en-US" sz="3597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JSP/Servlet + Python Flask AI integration</a:t>
            </a:r>
          </a:p>
          <a:p>
            <a:pPr algn="l">
              <a:lnSpc>
                <a:spcPts val="5036"/>
              </a:lnSpc>
              <a:spcBef>
                <a:spcPct val="0"/>
              </a:spcBef>
            </a:pPr>
            <a:endParaRPr lang="en-US" sz="3597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Novelty:</a:t>
            </a:r>
          </a:p>
          <a:p>
            <a:pPr marL="776762" lvl="1" indent="-388381" algn="l">
              <a:lnSpc>
                <a:spcPts val="5036"/>
              </a:lnSpc>
              <a:spcBef>
                <a:spcPct val="0"/>
              </a:spcBef>
              <a:buFont typeface="Arial"/>
              <a:buChar char="•"/>
            </a:pPr>
            <a:r>
              <a:rPr lang="en-US" sz="3597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Combines Java and Python seamlessly in one web project</a:t>
            </a:r>
          </a:p>
          <a:p>
            <a:pPr marL="776762" lvl="1" indent="-388381" algn="l">
              <a:lnSpc>
                <a:spcPts val="5036"/>
              </a:lnSpc>
              <a:spcBef>
                <a:spcPct val="0"/>
              </a:spcBef>
              <a:buFont typeface="Arial"/>
              <a:buChar char="•"/>
            </a:pPr>
            <a:r>
              <a:rPr lang="en-US" sz="3597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Uses GPT not just for generic advice but tailored health guidance</a:t>
            </a:r>
          </a:p>
          <a:p>
            <a:pPr marL="776762" lvl="1" indent="-388381" algn="l">
              <a:lnSpc>
                <a:spcPts val="5036"/>
              </a:lnSpc>
              <a:spcBef>
                <a:spcPct val="0"/>
              </a:spcBef>
              <a:buFont typeface="Arial"/>
              <a:buChar char="•"/>
            </a:pPr>
            <a:r>
              <a:rPr lang="en-US" sz="3597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Allows early identification of lifestyle risks with zero hardware dependencies</a:t>
            </a:r>
          </a:p>
          <a:p>
            <a:pPr marL="776762" lvl="1" indent="-388381" algn="l">
              <a:lnSpc>
                <a:spcPts val="5036"/>
              </a:lnSpc>
              <a:spcBef>
                <a:spcPct val="0"/>
              </a:spcBef>
              <a:buFont typeface="Arial"/>
              <a:buChar char="•"/>
            </a:pPr>
            <a:r>
              <a:rPr lang="en-US" sz="3597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Suitable for both urban and rural audiences (mobile-friendly planned)</a:t>
            </a:r>
          </a:p>
          <a:p>
            <a:pPr algn="l">
              <a:lnSpc>
                <a:spcPts val="5036"/>
              </a:lnSpc>
            </a:pPr>
            <a:endParaRPr lang="en-US" sz="3597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672052" y="365125"/>
            <a:ext cx="8943895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Features and Novelty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162050" y="-4686300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10798920">
            <a:off x="4834804" y="2190788"/>
            <a:ext cx="7943955" cy="4448337"/>
            <a:chOff x="0" y="0"/>
            <a:chExt cx="10591940" cy="593111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591927" cy="5931154"/>
            </a:xfrm>
            <a:custGeom>
              <a:avLst/>
              <a:gdLst/>
              <a:ahLst/>
              <a:cxnLst/>
              <a:rect l="l" t="t" r="r" b="b"/>
              <a:pathLst>
                <a:path w="10591927" h="5931154">
                  <a:moveTo>
                    <a:pt x="10591800" y="5931154"/>
                  </a:moveTo>
                  <a:lnTo>
                    <a:pt x="10591927" y="254"/>
                  </a:lnTo>
                  <a:lnTo>
                    <a:pt x="127" y="0"/>
                  </a:lnTo>
                  <a:lnTo>
                    <a:pt x="0" y="5930900"/>
                  </a:lnTo>
                  <a:lnTo>
                    <a:pt x="10591800" y="5931154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028700" y="2568628"/>
            <a:ext cx="16397883" cy="6636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Drawbacks :</a:t>
            </a:r>
          </a:p>
          <a:p>
            <a:pPr marL="798829" lvl="1" indent="-399415" algn="l">
              <a:lnSpc>
                <a:spcPts val="5179"/>
              </a:lnSpc>
              <a:spcBef>
                <a:spcPct val="0"/>
              </a:spcBef>
              <a:buFont typeface="Arial"/>
              <a:buChar char="•"/>
            </a:pPr>
            <a:r>
              <a:rPr lang="en-US" sz="3699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Limited to self-reported data; not verified by medical professionals</a:t>
            </a:r>
          </a:p>
          <a:p>
            <a:pPr marL="798829" lvl="1" indent="-399415" algn="l">
              <a:lnSpc>
                <a:spcPts val="5179"/>
              </a:lnSpc>
              <a:spcBef>
                <a:spcPct val="0"/>
              </a:spcBef>
              <a:buFont typeface="Arial"/>
              <a:buChar char="•"/>
            </a:pPr>
            <a:r>
              <a:rPr lang="en-US" sz="3699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Requires internet and server access to call OpenAI API</a:t>
            </a:r>
          </a:p>
          <a:p>
            <a:pPr marL="798829" lvl="1" indent="-399415" algn="l">
              <a:lnSpc>
                <a:spcPts val="5179"/>
              </a:lnSpc>
              <a:spcBef>
                <a:spcPct val="0"/>
              </a:spcBef>
              <a:buFont typeface="Arial"/>
              <a:buChar char="•"/>
            </a:pPr>
            <a:r>
              <a:rPr lang="en-US" sz="3699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GPT responses may vary slightly and need post-filtering in future versions</a:t>
            </a:r>
          </a:p>
          <a:p>
            <a:pPr algn="l">
              <a:lnSpc>
                <a:spcPts val="5179"/>
              </a:lnSpc>
              <a:spcBef>
                <a:spcPct val="0"/>
              </a:spcBef>
            </a:pPr>
            <a:endParaRPr lang="en-US" sz="3699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Showstoppers (Risks) :</a:t>
            </a:r>
          </a:p>
          <a:p>
            <a:pPr marL="798829" lvl="1" indent="-399415" algn="l">
              <a:lnSpc>
                <a:spcPts val="5179"/>
              </a:lnSpc>
              <a:spcBef>
                <a:spcPct val="0"/>
              </a:spcBef>
              <a:buFont typeface="Arial"/>
              <a:buChar char="•"/>
            </a:pPr>
            <a:r>
              <a:rPr lang="en-US" sz="3699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OpenAI API quota limits or outages could affect performance</a:t>
            </a:r>
          </a:p>
          <a:p>
            <a:pPr marL="798829" lvl="1" indent="-399415" algn="l">
              <a:lnSpc>
                <a:spcPts val="5179"/>
              </a:lnSpc>
              <a:spcBef>
                <a:spcPct val="0"/>
              </a:spcBef>
              <a:buFont typeface="Arial"/>
              <a:buChar char="•"/>
            </a:pPr>
            <a:r>
              <a:rPr lang="en-US" sz="3699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If the user inputs inaccurate data, suggestions may be less effective</a:t>
            </a:r>
          </a:p>
          <a:p>
            <a:pPr marL="798829" lvl="1" indent="-399415" algn="l">
              <a:lnSpc>
                <a:spcPts val="5179"/>
              </a:lnSpc>
              <a:spcBef>
                <a:spcPct val="0"/>
              </a:spcBef>
              <a:buFont typeface="Arial"/>
              <a:buChar char="•"/>
            </a:pPr>
            <a:r>
              <a:rPr lang="en-US" sz="3699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 current database tracking of long-term progress</a:t>
            </a:r>
          </a:p>
          <a:p>
            <a:pPr algn="l">
              <a:lnSpc>
                <a:spcPts val="5179"/>
              </a:lnSpc>
            </a:pPr>
            <a:endParaRPr lang="en-US" sz="3699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530697" y="427673"/>
            <a:ext cx="11226606" cy="1078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20"/>
              </a:lnSpc>
            </a:pPr>
            <a:r>
              <a:rPr lang="en-US" sz="6300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Drawbacks And Showstoppers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552556" y="-4684986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466850" y="-4552950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-10798920">
            <a:off x="4834804" y="2190788"/>
            <a:ext cx="7943955" cy="4448337"/>
            <a:chOff x="0" y="0"/>
            <a:chExt cx="10591940" cy="59311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591927" cy="5931154"/>
            </a:xfrm>
            <a:custGeom>
              <a:avLst/>
              <a:gdLst/>
              <a:ahLst/>
              <a:cxnLst/>
              <a:rect l="l" t="t" r="r" b="b"/>
              <a:pathLst>
                <a:path w="10591927" h="5931154">
                  <a:moveTo>
                    <a:pt x="10591800" y="5931154"/>
                  </a:moveTo>
                  <a:lnTo>
                    <a:pt x="10591927" y="254"/>
                  </a:lnTo>
                  <a:lnTo>
                    <a:pt x="127" y="0"/>
                  </a:lnTo>
                  <a:lnTo>
                    <a:pt x="0" y="5930900"/>
                  </a:lnTo>
                  <a:lnTo>
                    <a:pt x="10591800" y="5931154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640437" y="2852019"/>
            <a:ext cx="8503563" cy="3812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3"/>
              </a:lnSpc>
              <a:spcBef>
                <a:spcPct val="0"/>
              </a:spcBef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Aditya S. Deshmukh</a:t>
            </a:r>
          </a:p>
          <a:p>
            <a:pPr marL="669772" lvl="1" indent="-334886" algn="l">
              <a:lnSpc>
                <a:spcPts val="4343"/>
              </a:lnSpc>
              <a:buFont typeface="Arial"/>
              <a:buChar char="•"/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Contact N0 : </a:t>
            </a:r>
            <a:r>
              <a:rPr lang="en-US" sz="3102" b="1" dirty="0">
                <a:solidFill>
                  <a:srgbClr val="FFFFFF"/>
                </a:solidFill>
                <a:latin typeface="NSimSun" panose="02010609030101010101" pitchFamily="49" charset="-122"/>
                <a:ea typeface="NSimSun" panose="02010609030101010101" pitchFamily="49" charset="-122"/>
                <a:cs typeface="Playfair Display Bold"/>
                <a:sym typeface="Playfair Display Bold"/>
              </a:rPr>
              <a:t>8626039234</a:t>
            </a:r>
          </a:p>
          <a:p>
            <a:pPr marL="669772" lvl="1" indent="-334886" algn="l">
              <a:lnSpc>
                <a:spcPts val="4343"/>
              </a:lnSpc>
              <a:buFont typeface="Arial"/>
              <a:buChar char="•"/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Email : adityadeshmukh0017@gmail.com</a:t>
            </a:r>
          </a:p>
          <a:p>
            <a:pPr algn="l">
              <a:lnSpc>
                <a:spcPts val="4343"/>
              </a:lnSpc>
              <a:spcBef>
                <a:spcPct val="0"/>
              </a:spcBef>
            </a:pPr>
            <a:endParaRPr lang="en-US" sz="3102" b="1" dirty="0">
              <a:solidFill>
                <a:srgbClr val="FFFFFF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algn="l">
              <a:lnSpc>
                <a:spcPts val="4343"/>
              </a:lnSpc>
              <a:spcBef>
                <a:spcPct val="0"/>
              </a:spcBef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Anway K. </a:t>
            </a:r>
            <a:r>
              <a:rPr lang="en-US" sz="3102" b="1" dirty="0" err="1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Yerawar</a:t>
            </a:r>
            <a:endParaRPr lang="en-US" sz="3102" b="1" dirty="0">
              <a:solidFill>
                <a:srgbClr val="FFFFFF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marL="669772" lvl="1" indent="-334886" algn="l">
              <a:lnSpc>
                <a:spcPts val="4343"/>
              </a:lnSpc>
              <a:buFont typeface="Arial"/>
              <a:buChar char="•"/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Contact N0 : </a:t>
            </a:r>
            <a:r>
              <a:rPr lang="en-US" sz="3102" b="1" dirty="0">
                <a:solidFill>
                  <a:srgbClr val="FFFFFF"/>
                </a:solidFill>
                <a:latin typeface="NSimSun" panose="02010609030101010101" pitchFamily="49" charset="-122"/>
                <a:ea typeface="NSimSun" panose="02010609030101010101" pitchFamily="49" charset="-122"/>
                <a:cs typeface="Playfair Display Bold"/>
                <a:sym typeface="Playfair Display Bold"/>
              </a:rPr>
              <a:t>7420879087</a:t>
            </a:r>
          </a:p>
          <a:p>
            <a:pPr marL="669772" lvl="1" indent="-334886">
              <a:lnSpc>
                <a:spcPts val="4343"/>
              </a:lnSpc>
              <a:spcBef>
                <a:spcPct val="0"/>
              </a:spcBef>
              <a:buFont typeface="Arial"/>
              <a:buChar char="•"/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Email: anwayyerawar9@gmail.com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19888" y="519103"/>
            <a:ext cx="8648224" cy="1027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68"/>
              </a:lnSpc>
              <a:spcBef>
                <a:spcPct val="0"/>
              </a:spcBef>
            </a:pPr>
            <a:r>
              <a:rPr lang="en-US" sz="6049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Team Name : ErrorVerse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537371" y="2852019"/>
            <a:ext cx="8503563" cy="3812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3"/>
              </a:lnSpc>
              <a:spcBef>
                <a:spcPct val="0"/>
              </a:spcBef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Khushal T. Jangid</a:t>
            </a:r>
          </a:p>
          <a:p>
            <a:pPr marL="669772" lvl="1" indent="-334886" algn="l">
              <a:lnSpc>
                <a:spcPts val="4343"/>
              </a:lnSpc>
              <a:buFont typeface="Arial"/>
              <a:buChar char="•"/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Contact N0 : </a:t>
            </a:r>
            <a:r>
              <a:rPr lang="en-US" sz="3102" b="1" dirty="0">
                <a:solidFill>
                  <a:srgbClr val="FFFFFF"/>
                </a:solidFill>
                <a:latin typeface="NSimSun" panose="02010609030101010101" pitchFamily="49" charset="-122"/>
                <a:ea typeface="NSimSun" panose="02010609030101010101" pitchFamily="49" charset="-122"/>
                <a:cs typeface="Playfair Display Bold"/>
                <a:sym typeface="Playfair Display Bold"/>
              </a:rPr>
              <a:t>8459243173</a:t>
            </a:r>
          </a:p>
          <a:p>
            <a:pPr marL="669772" lvl="1" indent="-334886">
              <a:lnSpc>
                <a:spcPts val="4343"/>
              </a:lnSpc>
              <a:buFont typeface="Arial"/>
              <a:buChar char="•"/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Email : jangidkhushal007@gmail.com</a:t>
            </a:r>
          </a:p>
          <a:p>
            <a:pPr algn="l">
              <a:lnSpc>
                <a:spcPts val="4343"/>
              </a:lnSpc>
              <a:spcBef>
                <a:spcPct val="0"/>
              </a:spcBef>
            </a:pPr>
            <a:endParaRPr lang="en-US" sz="3102" b="1" dirty="0">
              <a:solidFill>
                <a:srgbClr val="FFFFFF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algn="l">
              <a:lnSpc>
                <a:spcPts val="4343"/>
              </a:lnSpc>
              <a:spcBef>
                <a:spcPct val="0"/>
              </a:spcBef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Atharva M. Borkar</a:t>
            </a:r>
          </a:p>
          <a:p>
            <a:pPr marL="669772" lvl="1" indent="-334886" algn="l">
              <a:lnSpc>
                <a:spcPts val="4343"/>
              </a:lnSpc>
              <a:buFont typeface="Arial"/>
              <a:buChar char="•"/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Contact No : </a:t>
            </a:r>
            <a:r>
              <a:rPr lang="en-US" sz="3102" b="1" dirty="0">
                <a:solidFill>
                  <a:srgbClr val="FFFFFF"/>
                </a:solidFill>
                <a:latin typeface="NSimSun" panose="02010609030101010101" pitchFamily="49" charset="-122"/>
                <a:ea typeface="NSimSun" panose="02010609030101010101" pitchFamily="49" charset="-122"/>
                <a:cs typeface="Playfair Display Bold"/>
                <a:sym typeface="Playfair Display Bold"/>
              </a:rPr>
              <a:t>8698349989</a:t>
            </a:r>
          </a:p>
          <a:p>
            <a:pPr marL="669772" lvl="1" indent="-334886" algn="l">
              <a:lnSpc>
                <a:spcPts val="4343"/>
              </a:lnSpc>
              <a:spcBef>
                <a:spcPct val="0"/>
              </a:spcBef>
              <a:buFont typeface="Arial"/>
              <a:buChar char="•"/>
            </a:pPr>
            <a:r>
              <a:rPr lang="en-US" sz="3102" b="1" dirty="0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Email: borkaratharv@gmail.com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552556" y="-4684986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557472" y="-4552950"/>
            <a:ext cx="15354300" cy="19659600"/>
          </a:xfrm>
          <a:custGeom>
            <a:avLst/>
            <a:gdLst/>
            <a:ahLst/>
            <a:cxnLst/>
            <a:rect l="l" t="t" r="r" b="b"/>
            <a:pathLst>
              <a:path w="15354300" h="19659600">
                <a:moveTo>
                  <a:pt x="0" y="0"/>
                </a:moveTo>
                <a:lnTo>
                  <a:pt x="15354300" y="0"/>
                </a:lnTo>
                <a:lnTo>
                  <a:pt x="15354300" y="19659600"/>
                </a:lnTo>
                <a:lnTo>
                  <a:pt x="0" y="1965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-10798980">
            <a:off x="4831890" y="2189969"/>
            <a:ext cx="8591683" cy="4810354"/>
            <a:chOff x="0" y="0"/>
            <a:chExt cx="11455578" cy="641380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455527" cy="6413881"/>
            </a:xfrm>
            <a:custGeom>
              <a:avLst/>
              <a:gdLst/>
              <a:ahLst/>
              <a:cxnLst/>
              <a:rect l="l" t="t" r="r" b="b"/>
              <a:pathLst>
                <a:path w="11455527" h="6413881">
                  <a:moveTo>
                    <a:pt x="11455400" y="6413754"/>
                  </a:moveTo>
                  <a:lnTo>
                    <a:pt x="11455400" y="6272784"/>
                  </a:lnTo>
                  <a:lnTo>
                    <a:pt x="11455527" y="254"/>
                  </a:lnTo>
                  <a:lnTo>
                    <a:pt x="254" y="0"/>
                  </a:lnTo>
                  <a:lnTo>
                    <a:pt x="0" y="6413500"/>
                  </a:lnTo>
                  <a:lnTo>
                    <a:pt x="11455400" y="6413881"/>
                  </a:lnTo>
                  <a:close/>
                </a:path>
              </a:pathLst>
            </a:custGeom>
            <a:blipFill>
              <a:blip r:embed="rId4"/>
              <a:stretch>
                <a:fillRect b="1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4342199" y="2554287"/>
            <a:ext cx="9603601" cy="491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822"/>
              </a:lnSpc>
            </a:pPr>
            <a:r>
              <a:rPr lang="en-US" sz="14158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THANK </a:t>
            </a:r>
          </a:p>
          <a:p>
            <a:pPr algn="ctr">
              <a:lnSpc>
                <a:spcPts val="19822"/>
              </a:lnSpc>
            </a:pPr>
            <a:r>
              <a:rPr lang="en-US" sz="14158" b="1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494</Words>
  <Application>Microsoft Office PowerPoint</Application>
  <PresentationFormat>Custom</PresentationFormat>
  <Paragraphs>86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Cooper BT Bold</vt:lpstr>
      <vt:lpstr>Arial</vt:lpstr>
      <vt:lpstr>NSimSun</vt:lpstr>
      <vt:lpstr>Playfair Display Bold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 Orbit.pdf</dc:title>
  <cp:lastModifiedBy>Khushal Jangid</cp:lastModifiedBy>
  <cp:revision>6</cp:revision>
  <dcterms:created xsi:type="dcterms:W3CDTF">2006-08-16T00:00:00Z</dcterms:created>
  <dcterms:modified xsi:type="dcterms:W3CDTF">2025-06-20T15:45:26Z</dcterms:modified>
  <dc:identifier>DAGq4RIcyx0</dc:identifier>
</cp:coreProperties>
</file>

<file path=docProps/thumbnail.jpeg>
</file>